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8" name="Groupe 3"/>
          <p:cNvGrpSpPr/>
          <p:nvPr/>
        </p:nvGrpSpPr>
        <p:grpSpPr>
          <a:xfrm>
            <a:off x="0" y="317880"/>
            <a:ext cx="9143640" cy="6527520"/>
            <a:chOff x="0" y="317880"/>
            <a:chExt cx="9143640" cy="6527520"/>
          </a:xfrm>
        </p:grpSpPr>
        <p:sp>
          <p:nvSpPr>
            <p:cNvPr id="89" name="Rectangle 4"/>
            <p:cNvSpPr/>
            <p:nvPr/>
          </p:nvSpPr>
          <p:spPr>
            <a:xfrm>
              <a:off x="0" y="317880"/>
              <a:ext cx="9143640" cy="65275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0" name="ZoneTexte 5"/>
            <p:cNvSpPr/>
            <p:nvPr/>
          </p:nvSpPr>
          <p:spPr>
            <a:xfrm>
              <a:off x="2063880" y="2997720"/>
              <a:ext cx="501624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résous des problèmes en image.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587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 de texte 2"/>
          <p:cNvSpPr/>
          <p:nvPr/>
        </p:nvSpPr>
        <p:spPr>
          <a:xfrm>
            <a:off x="3859200" y="1273680"/>
            <a:ext cx="463752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Ce panneau indique qu’un camion n’a pas le droit de passer s’il pèse plus que le nombre de tonnes indiqué.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Un camion de 7 tonnes avec une remorque de 1 750 kg peut-il passer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2800" spc="-35" strike="noStrike">
                <a:solidFill>
                  <a:srgbClr val="231f20"/>
                </a:solidFill>
                <a:latin typeface="Calibri"/>
                <a:ea typeface="Arial"/>
              </a:rPr>
              <a:t>Un camion de 6,8 tonnes avec une remorque de 1 750 kg peut-il passer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Organigramme : Connecteur 6"/>
          <p:cNvSpPr/>
          <p:nvPr/>
        </p:nvSpPr>
        <p:spPr>
          <a:xfrm>
            <a:off x="2970000" y="3319920"/>
            <a:ext cx="9201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Organigramme : Connecteur 8"/>
          <p:cNvSpPr/>
          <p:nvPr/>
        </p:nvSpPr>
        <p:spPr>
          <a:xfrm>
            <a:off x="2822760" y="5340600"/>
            <a:ext cx="11084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5" descr=""/>
          <p:cNvPicPr/>
          <p:nvPr/>
        </p:nvPicPr>
        <p:blipFill>
          <a:blip r:embed="rId1"/>
          <a:stretch/>
        </p:blipFill>
        <p:spPr>
          <a:xfrm>
            <a:off x="529920" y="126144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98" name="ZoneTexte 3"/>
          <p:cNvSpPr/>
          <p:nvPr/>
        </p:nvSpPr>
        <p:spPr>
          <a:xfrm>
            <a:off x="1126800" y="261612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Image 1" descr=""/>
          <p:cNvPicPr/>
          <p:nvPr/>
        </p:nvPicPr>
        <p:blipFill>
          <a:blip r:embed="rId2"/>
          <a:stretch/>
        </p:blipFill>
        <p:spPr>
          <a:xfrm>
            <a:off x="574200" y="372132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00" name="ZoneTexte 1"/>
          <p:cNvSpPr/>
          <p:nvPr/>
        </p:nvSpPr>
        <p:spPr>
          <a:xfrm>
            <a:off x="1171080" y="507600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8,5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 de texte 2"/>
          <p:cNvSpPr/>
          <p:nvPr/>
        </p:nvSpPr>
        <p:spPr>
          <a:xfrm>
            <a:off x="3830040" y="3128040"/>
            <a:ext cx="3907080" cy="16984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Le camion pèse au total: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7 tonnes = 7 000 kg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7 000 + 1 750 = 8 750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C’est moins que 9 tonnes, donc il peut.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Image 5" descr=""/>
          <p:cNvPicPr/>
          <p:nvPr/>
        </p:nvPicPr>
        <p:blipFill>
          <a:blip r:embed="rId1"/>
          <a:stretch/>
        </p:blipFill>
        <p:spPr>
          <a:xfrm>
            <a:off x="573120" y="236088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05" name="Zone de texte 2"/>
          <p:cNvSpPr/>
          <p:nvPr/>
        </p:nvSpPr>
        <p:spPr>
          <a:xfrm>
            <a:off x="3859200" y="1273680"/>
            <a:ext cx="4490640" cy="16671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Un camion de 7 tonnes avec une remorque de 1 750 kg peut-il passer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Organigramme : Connecteur 19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4"/>
          <p:cNvSpPr/>
          <p:nvPr/>
        </p:nvSpPr>
        <p:spPr>
          <a:xfrm>
            <a:off x="1170000" y="371556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Rectangle : coins arrondis 4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 de texte 4"/>
          <p:cNvSpPr/>
          <p:nvPr/>
        </p:nvSpPr>
        <p:spPr>
          <a:xfrm>
            <a:off x="3830040" y="3128040"/>
            <a:ext cx="3907080" cy="16984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Le camion pèse au total: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6,8 tonnes = 6 800 kg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6 800 + 1 750 = 8 550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C’est plus que la limite, donc il ne peut pas passer.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2" name="Image 3" descr=""/>
          <p:cNvPicPr/>
          <p:nvPr/>
        </p:nvPicPr>
        <p:blipFill>
          <a:blip r:embed="rId1"/>
          <a:stretch/>
        </p:blipFill>
        <p:spPr>
          <a:xfrm>
            <a:off x="573120" y="236088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13" name="Zone de texte 5"/>
          <p:cNvSpPr/>
          <p:nvPr/>
        </p:nvSpPr>
        <p:spPr>
          <a:xfrm>
            <a:off x="3830040" y="1334880"/>
            <a:ext cx="4490640" cy="16671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1" lang="fr-FR" sz="3200" spc="-35" strike="noStrike">
                <a:solidFill>
                  <a:srgbClr val="231f20"/>
                </a:solidFill>
                <a:latin typeface="Calibri"/>
                <a:ea typeface="Arial"/>
              </a:rPr>
              <a:t>Un camion de 6,8 tonnes avec une remorque de 1 750 kg peut-il passer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Organigramme : Connecteur 2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6"/>
          <p:cNvSpPr/>
          <p:nvPr/>
        </p:nvSpPr>
        <p:spPr>
          <a:xfrm>
            <a:off x="1170000" y="371556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8,5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7894080" y="34128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 de texte 3"/>
          <p:cNvSpPr/>
          <p:nvPr/>
        </p:nvSpPr>
        <p:spPr>
          <a:xfrm>
            <a:off x="3859200" y="1273680"/>
            <a:ext cx="4637520" cy="39985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  <a:spcBef>
                <a:spcPts val="439"/>
              </a:spcBef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Un camion passe car il déclare faire 750 kilogrammes de moins.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pèse-t-il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Un camion est interdit de passer car il fait 1,35 tonnes de plus.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pèse-t-il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Organigramme : Connecteur 1"/>
          <p:cNvSpPr/>
          <p:nvPr/>
        </p:nvSpPr>
        <p:spPr>
          <a:xfrm>
            <a:off x="2871720" y="1389600"/>
            <a:ext cx="92016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Organigramme : Connecteur 5"/>
          <p:cNvSpPr/>
          <p:nvPr/>
        </p:nvSpPr>
        <p:spPr>
          <a:xfrm>
            <a:off x="2819520" y="3826080"/>
            <a:ext cx="11084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Image 2" descr=""/>
          <p:cNvPicPr/>
          <p:nvPr/>
        </p:nvPicPr>
        <p:blipFill>
          <a:blip r:embed="rId1"/>
          <a:stretch/>
        </p:blipFill>
        <p:spPr>
          <a:xfrm>
            <a:off x="518040" y="128808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23" name="ZoneTexte 2"/>
          <p:cNvSpPr/>
          <p:nvPr/>
        </p:nvSpPr>
        <p:spPr>
          <a:xfrm>
            <a:off x="1114920" y="264276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Image 4" descr=""/>
          <p:cNvPicPr/>
          <p:nvPr/>
        </p:nvPicPr>
        <p:blipFill>
          <a:blip r:embed="rId2"/>
          <a:stretch/>
        </p:blipFill>
        <p:spPr>
          <a:xfrm>
            <a:off x="562320" y="374796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25" name="ZoneTexte 7"/>
          <p:cNvSpPr/>
          <p:nvPr/>
        </p:nvSpPr>
        <p:spPr>
          <a:xfrm>
            <a:off x="1159200" y="510264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8,5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 de texte 2"/>
          <p:cNvSpPr/>
          <p:nvPr/>
        </p:nvSpPr>
        <p:spPr>
          <a:xfrm>
            <a:off x="3778200" y="3244680"/>
            <a:ext cx="4132440" cy="24332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Image 5" descr=""/>
          <p:cNvPicPr/>
          <p:nvPr/>
        </p:nvPicPr>
        <p:blipFill>
          <a:blip r:embed="rId1"/>
          <a:stretch/>
        </p:blipFill>
        <p:spPr>
          <a:xfrm>
            <a:off x="573120" y="236088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30" name="Zone de texte 2"/>
          <p:cNvSpPr/>
          <p:nvPr/>
        </p:nvSpPr>
        <p:spPr>
          <a:xfrm>
            <a:off x="3859200" y="1273680"/>
            <a:ext cx="4490640" cy="16030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Un camion passe car il déclare faire 750 kilogrammes de moins.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pèse-t-il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Organigramme : Connecteur 12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 de texte 2"/>
          <p:cNvSpPr/>
          <p:nvPr/>
        </p:nvSpPr>
        <p:spPr>
          <a:xfrm>
            <a:off x="3830040" y="2703240"/>
            <a:ext cx="3907080" cy="16984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Le camion pèse 750 tonnes de moins :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Rectangle 6"/>
          <p:cNvSpPr/>
          <p:nvPr/>
        </p:nvSpPr>
        <p:spPr>
          <a:xfrm>
            <a:off x="3868920" y="3898080"/>
            <a:ext cx="3599640" cy="563760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7 000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Rectangle 7"/>
          <p:cNvSpPr/>
          <p:nvPr/>
        </p:nvSpPr>
        <p:spPr>
          <a:xfrm>
            <a:off x="3868920" y="4481640"/>
            <a:ext cx="2853360" cy="563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?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Accolade fermante 8"/>
          <p:cNvSpPr/>
          <p:nvPr/>
        </p:nvSpPr>
        <p:spPr>
          <a:xfrm rot="5400000">
            <a:off x="6945480" y="4259880"/>
            <a:ext cx="281520" cy="745920"/>
          </a:xfrm>
          <a:prstGeom prst="rightBrace">
            <a:avLst>
              <a:gd name="adj1" fmla="val 38492"/>
              <a:gd name="adj2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ZoneTexte 9"/>
          <p:cNvSpPr/>
          <p:nvPr/>
        </p:nvSpPr>
        <p:spPr>
          <a:xfrm>
            <a:off x="6848280" y="4773960"/>
            <a:ext cx="10209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750 kg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 de texte 2"/>
          <p:cNvSpPr/>
          <p:nvPr/>
        </p:nvSpPr>
        <p:spPr>
          <a:xfrm>
            <a:off x="3830040" y="5127480"/>
            <a:ext cx="4589640" cy="1128960"/>
          </a:xfrm>
          <a:prstGeom prst="rect">
            <a:avLst/>
          </a:prstGeom>
          <a:noFill/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Il pèse : 7 000 – 750 = 6 250 kg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13"/>
          <p:cNvSpPr/>
          <p:nvPr/>
        </p:nvSpPr>
        <p:spPr>
          <a:xfrm>
            <a:off x="1170000" y="371556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8047440" y="337680"/>
            <a:ext cx="107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Rectangle : coins arrondis 5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 de texte 6"/>
          <p:cNvSpPr/>
          <p:nvPr/>
        </p:nvSpPr>
        <p:spPr>
          <a:xfrm>
            <a:off x="3519360" y="3743640"/>
            <a:ext cx="4132440" cy="24332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Image 7" descr=""/>
          <p:cNvPicPr/>
          <p:nvPr/>
        </p:nvPicPr>
        <p:blipFill>
          <a:blip r:embed="rId1"/>
          <a:stretch/>
        </p:blipFill>
        <p:spPr>
          <a:xfrm>
            <a:off x="573120" y="2360880"/>
            <a:ext cx="2465640" cy="24656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44" name="Zone de texte 7"/>
          <p:cNvSpPr/>
          <p:nvPr/>
        </p:nvSpPr>
        <p:spPr>
          <a:xfrm>
            <a:off x="3859200" y="1273680"/>
            <a:ext cx="4490640" cy="16030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Un camion est interdit de passer car il fait 1,35 tonnes de plus.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Combien pèse-t-il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Organigramme : Connecteur 3"/>
          <p:cNvSpPr/>
          <p:nvPr/>
        </p:nvSpPr>
        <p:spPr>
          <a:xfrm>
            <a:off x="3437640" y="18565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 de texte 8"/>
          <p:cNvSpPr/>
          <p:nvPr/>
        </p:nvSpPr>
        <p:spPr>
          <a:xfrm>
            <a:off x="3830040" y="2703240"/>
            <a:ext cx="3907080" cy="16984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Le camion pèse 1,35 tonnes de plus :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tangle 3"/>
          <p:cNvSpPr/>
          <p:nvPr/>
        </p:nvSpPr>
        <p:spPr>
          <a:xfrm>
            <a:off x="3868920" y="3898080"/>
            <a:ext cx="3599640" cy="563760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5"/>
          <p:cNvSpPr/>
          <p:nvPr/>
        </p:nvSpPr>
        <p:spPr>
          <a:xfrm>
            <a:off x="3868920" y="4481640"/>
            <a:ext cx="2853360" cy="563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8 500 kg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Accolade fermante 2"/>
          <p:cNvSpPr/>
          <p:nvPr/>
        </p:nvSpPr>
        <p:spPr>
          <a:xfrm rot="5400000">
            <a:off x="6945480" y="4259880"/>
            <a:ext cx="281520" cy="745920"/>
          </a:xfrm>
          <a:prstGeom prst="rightBrace">
            <a:avLst>
              <a:gd name="adj1" fmla="val 38492"/>
              <a:gd name="adj2" fmla="val 5000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ZoneTexte 8"/>
          <p:cNvSpPr/>
          <p:nvPr/>
        </p:nvSpPr>
        <p:spPr>
          <a:xfrm>
            <a:off x="6813360" y="4763520"/>
            <a:ext cx="1261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+ 1350 kg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 de texte 9"/>
          <p:cNvSpPr/>
          <p:nvPr/>
        </p:nvSpPr>
        <p:spPr>
          <a:xfrm>
            <a:off x="2778840" y="5404680"/>
            <a:ext cx="5118120" cy="1128960"/>
          </a:xfrm>
          <a:prstGeom prst="rect">
            <a:avLst/>
          </a:prstGeom>
          <a:noFill/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c00000"/>
                </a:solidFill>
                <a:latin typeface="Arial"/>
                <a:ea typeface="Calibri"/>
              </a:rPr>
              <a:t>Il pèse : 8 500 + 1 350 = 9 850 kg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0"/>
          <p:cNvSpPr/>
          <p:nvPr/>
        </p:nvSpPr>
        <p:spPr>
          <a:xfrm>
            <a:off x="1170000" y="3715560"/>
            <a:ext cx="1039680" cy="670680"/>
          </a:xfrm>
          <a:prstGeom prst="rect">
            <a:avLst/>
          </a:prstGeom>
          <a:solidFill>
            <a:srgbClr val="feb82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8,5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7894080" y="341280"/>
            <a:ext cx="1256760" cy="5367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Application>LibreOffice/7.4.3.2$Windows_X86_64 LibreOffice_project/1048a8393ae2eeec98dff31b5c133c5f1d08b890</Application>
  <AppVersion>15.0000</AppVersion>
  <Words>166</Words>
  <Paragraphs>44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2026-02-03T18:29:49Z</dcterms:modified>
  <cp:revision>87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